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56" r:id="rId2"/>
    <p:sldId id="300" r:id="rId3"/>
    <p:sldId id="302" r:id="rId4"/>
    <p:sldId id="301" r:id="rId5"/>
    <p:sldId id="303" r:id="rId6"/>
    <p:sldId id="305" r:id="rId7"/>
    <p:sldId id="307" r:id="rId8"/>
    <p:sldId id="306" r:id="rId9"/>
    <p:sldId id="309" r:id="rId10"/>
    <p:sldId id="308" r:id="rId11"/>
    <p:sldId id="311" r:id="rId12"/>
    <p:sldId id="312" r:id="rId13"/>
    <p:sldId id="313" r:id="rId14"/>
    <p:sldId id="314" r:id="rId15"/>
    <p:sldId id="316" r:id="rId16"/>
    <p:sldId id="315" r:id="rId17"/>
    <p:sldId id="317" r:id="rId18"/>
    <p:sldId id="318" r:id="rId19"/>
    <p:sldId id="319" r:id="rId20"/>
    <p:sldId id="320" r:id="rId21"/>
    <p:sldId id="322" r:id="rId22"/>
    <p:sldId id="323" r:id="rId23"/>
    <p:sldId id="321" r:id="rId24"/>
    <p:sldId id="325" r:id="rId25"/>
    <p:sldId id="324" r:id="rId26"/>
    <p:sldId id="326" r:id="rId27"/>
    <p:sldId id="328" r:id="rId28"/>
    <p:sldId id="327" r:id="rId29"/>
    <p:sldId id="329" r:id="rId30"/>
    <p:sldId id="330" r:id="rId31"/>
    <p:sldId id="331" r:id="rId32"/>
    <p:sldId id="332" r:id="rId33"/>
    <p:sldId id="333" r:id="rId34"/>
    <p:sldId id="335" r:id="rId35"/>
    <p:sldId id="334" r:id="rId36"/>
    <p:sldId id="299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C6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 autoAdjust="0"/>
    <p:restoredTop sz="94660"/>
  </p:normalViewPr>
  <p:slideViewPr>
    <p:cSldViewPr>
      <p:cViewPr>
        <p:scale>
          <a:sx n="80" d="100"/>
          <a:sy n="80" d="100"/>
        </p:scale>
        <p:origin x="-58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A6AF-67E2-4434-BD08-E5F429E26438}" type="datetimeFigureOut">
              <a:rPr lang="zh-TW" altLang="en-US" smtClean="0"/>
              <a:t>2015/11/23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6B13-8BA2-4E7F-87CF-EC2069CD5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40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B4F9-1FBE-4173-82D7-8D30282F210A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58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68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F1B-91EB-433E-AF0B-169BA8BD2359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384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CB65-BFD8-4239-82E0-BA235771972D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31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05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0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36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93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32F8-27ED-4348-BF78-62FA85A19BC2}" type="datetime1">
              <a:rPr lang="en-US" altLang="zh-TW" smtClean="0"/>
              <a:t>11/23/2015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Concept-based Short Text Classification </a:t>
            </a:r>
            <a:r>
              <a:rPr lang="en-US" altLang="zh-TW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Ranking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2642"/>
            <a:ext cx="7520880" cy="2105372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Date:2015/05/21</a:t>
            </a:r>
          </a:p>
          <a:p>
            <a:pPr algn="l"/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Author:Fang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Zhongyuan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Wang,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Zhoujun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altLang="zh-TW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Ji-Rong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Wen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US" altLang="zh-TW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CIKM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'14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Advisor:</a:t>
            </a:r>
            <a:r>
              <a:rPr lang="en-US" altLang="zh-TW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Jia-ling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Koh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Spearker:</a:t>
            </a:r>
            <a:r>
              <a:rPr lang="en-US" altLang="zh-TW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LIN,CI-JIE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first split to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all instances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1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Probase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the matching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dictionary for detecting the entities from each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Stemming is performed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assist in the matching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Extracted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entities are merged together and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weighted by </a:t>
            </a:r>
            <a:r>
              <a:rPr lang="en-US" altLang="zh-TW" sz="1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different classes</a:t>
            </a:r>
            <a:endParaRPr lang="zh-TW" altLang="en-US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10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627784" y="343584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chemeClr val="bg2">
                    <a:lumMod val="10000"/>
                  </a:schemeClr>
                </a:solidFill>
              </a:rPr>
              <a:t>Beyonce</a:t>
            </a:r>
            <a:r>
              <a:rPr lang="en-US" altLang="zh-TW" dirty="0"/>
              <a:t> named People’s most beautiful woman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27784" y="40380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Beyonce</a:t>
            </a:r>
            <a:r>
              <a:rPr lang="en-US" altLang="zh-TW" dirty="0"/>
              <a:t> named People’s most beautiful woman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627784" y="461408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Set={</a:t>
            </a:r>
            <a:r>
              <a:rPr lang="en-US" altLang="zh-TW" dirty="0" err="1" smtClean="0">
                <a:solidFill>
                  <a:srgbClr val="FF0000"/>
                </a:solidFill>
              </a:rPr>
              <a:t>beyonce</a:t>
            </a:r>
            <a:r>
              <a:rPr lang="en-US" altLang="zh-TW" dirty="0" smtClean="0">
                <a:solidFill>
                  <a:srgbClr val="FF0000"/>
                </a:solidFill>
              </a:rPr>
              <a:t>}, </a:t>
            </a:r>
            <a:r>
              <a:rPr lang="en-US" altLang="zh-TW" dirty="0" err="1" smtClean="0">
                <a:solidFill>
                  <a:srgbClr val="FF0000"/>
                </a:solidFill>
              </a:rPr>
              <a:t>Idf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Beyonce</a:t>
            </a:r>
            <a:r>
              <a:rPr lang="en-US" altLang="zh-TW" dirty="0" smtClean="0">
                <a:solidFill>
                  <a:srgbClr val="FF0000"/>
                </a:solidFill>
              </a:rPr>
              <a:t>)=2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endCxn id="6" idx="0"/>
          </p:cNvCxnSpPr>
          <p:nvPr/>
        </p:nvCxnSpPr>
        <p:spPr>
          <a:xfrm>
            <a:off x="5148064" y="3805178"/>
            <a:ext cx="0" cy="2328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5148064" y="4381242"/>
            <a:ext cx="0" cy="2328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Generation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select its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ranked by the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:r>
                  <a:rPr lang="en-US" altLang="zh-TW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c|e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altLang="zh-TW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typical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as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primary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candidate set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Computing the </a:t>
                </a:r>
                <a:r>
                  <a:rPr lang="en-US" altLang="zh-TW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idf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for each concept in the class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Removing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stop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tend to be too general to represent a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898" r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流程圖: 磁碟 4"/>
          <p:cNvSpPr/>
          <p:nvPr/>
        </p:nvSpPr>
        <p:spPr>
          <a:xfrm>
            <a:off x="539552" y="3219822"/>
            <a:ext cx="1008112" cy="10801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</a:t>
            </a:r>
            <a:r>
              <a:rPr lang="en-US" altLang="zh-TW" dirty="0" smtClean="0"/>
              <a:t>1,c2,...c20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55576" y="4227934"/>
                <a:ext cx="60773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27934"/>
                <a:ext cx="607732" cy="5579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1619672" y="3805178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圖: 磁碟 9"/>
          <p:cNvSpPr/>
          <p:nvPr/>
        </p:nvSpPr>
        <p:spPr>
          <a:xfrm>
            <a:off x="2411760" y="3219822"/>
            <a:ext cx="1008112" cy="10801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</a:t>
            </a:r>
            <a:r>
              <a:rPr lang="en-US" altLang="zh-TW" dirty="0" smtClean="0"/>
              <a:t>1,c2,...</a:t>
            </a:r>
          </a:p>
          <a:p>
            <a:pPr algn="ctr"/>
            <a:r>
              <a:rPr lang="en-US" altLang="zh-TW" dirty="0" err="1" smtClean="0"/>
              <a:t>cn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55776" y="4299942"/>
                <a:ext cx="795026" cy="534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sz="2400"/>
                            <m:t>Ｕ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299942"/>
                <a:ext cx="795026" cy="534826"/>
              </a:xfrm>
              <a:prstGeom prst="rect">
                <a:avLst/>
              </a:prstGeom>
              <a:blipFill rotWithShape="1"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6372200" y="3800532"/>
            <a:ext cx="1512168" cy="46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圖: 磁碟 12"/>
          <p:cNvSpPr/>
          <p:nvPr/>
        </p:nvSpPr>
        <p:spPr>
          <a:xfrm>
            <a:off x="7956376" y="3219822"/>
            <a:ext cx="1008112" cy="10801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</a:t>
            </a:r>
            <a:r>
              <a:rPr lang="en-US" altLang="zh-TW" dirty="0" smtClean="0"/>
              <a:t>1,</a:t>
            </a:r>
            <a:r>
              <a:rPr lang="en-US" altLang="zh-TW" strike="sngStrike" dirty="0" smtClean="0">
                <a:solidFill>
                  <a:srgbClr val="FF0000"/>
                </a:solidFill>
              </a:rPr>
              <a:t>c2</a:t>
            </a:r>
            <a:r>
              <a:rPr lang="en-US" altLang="zh-TW" dirty="0" smtClean="0"/>
              <a:t>,...</a:t>
            </a:r>
          </a:p>
          <a:p>
            <a:pPr algn="ctr"/>
            <a:r>
              <a:rPr lang="en-US" altLang="zh-TW" dirty="0" err="1" smtClean="0"/>
              <a:t>cn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563888" y="3805178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圖: 磁碟 14"/>
          <p:cNvSpPr/>
          <p:nvPr/>
        </p:nvSpPr>
        <p:spPr>
          <a:xfrm>
            <a:off x="4644008" y="3219822"/>
            <a:ext cx="1584176" cy="10801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Idf</a:t>
            </a:r>
            <a:r>
              <a:rPr lang="en-US" altLang="zh-TW" dirty="0" smtClean="0"/>
              <a:t>(c1,c3,...</a:t>
            </a:r>
          </a:p>
          <a:p>
            <a:pPr algn="ctr"/>
            <a:r>
              <a:rPr lang="en-US" altLang="zh-TW" dirty="0" err="1"/>
              <a:t>c</a:t>
            </a:r>
            <a:r>
              <a:rPr lang="en-US" altLang="zh-TW" dirty="0" err="1" smtClean="0"/>
              <a:t>n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570824" y="3291830"/>
            <a:ext cx="840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 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157911" y="3354546"/>
            <a:ext cx="2788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stop concepts </a:t>
            </a:r>
            <a:endParaRPr lang="zh-TW" altLang="en-US" sz="1400" dirty="0"/>
          </a:p>
        </p:txBody>
      </p:sp>
      <p:sp>
        <p:nvSpPr>
          <p:cNvPr id="31" name="矩形 30"/>
          <p:cNvSpPr/>
          <p:nvPr/>
        </p:nvSpPr>
        <p:spPr>
          <a:xfrm>
            <a:off x="3347864" y="3369935"/>
            <a:ext cx="1390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44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Weighting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still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 noise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candidates to measure their representative strengths for each class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02174"/>
            <a:ext cx="4619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778372" y="2756416"/>
                <a:ext cx="5886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entity “python” in class Technique, mapping method will result in its top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concepts list including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animal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72" y="2756416"/>
                <a:ext cx="58864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933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Typicality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way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Is-A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iven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instance e, which has Is-A relationship with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c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penguin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is-a bird</a:t>
            </a:r>
            <a:endParaRPr lang="en-US" altLang="zh-TW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altLang="zh-TW" sz="1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Probase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Knowledge database in this paper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Probase</a:t>
            </a:r>
            <a:r>
              <a:rPr lang="en-US" altLang="zh-TW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connected by a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of relationships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&lt;concept&gt;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\t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&lt;entity&gt;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\t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&lt;frequency&gt;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\t&lt;popularity&gt;\t&lt;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ConceptFrequency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&gt;\t&lt;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ConceptSize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&gt;\t&lt;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ConceptVagueness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&gt;\t&lt;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Zipf_Slope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&gt;\t&lt;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Zipf_Pearson_Coefficient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&gt;\t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EntityFrequency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\t&lt;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EntitySize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altLang="zh-TW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Typicality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6" y="1539027"/>
            <a:ext cx="2586608" cy="94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07904" y="157875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n(e, c) denotes the co-occur frequency of 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n(e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frequency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矩形 5"/>
          <p:cNvSpPr/>
          <p:nvPr/>
        </p:nvSpPr>
        <p:spPr>
          <a:xfrm>
            <a:off x="2051720" y="2758157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penguin 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is-a bird</a:t>
            </a:r>
          </a:p>
        </p:txBody>
      </p:sp>
      <p:sp>
        <p:nvSpPr>
          <p:cNvPr id="7" name="矩形 6"/>
          <p:cNvSpPr/>
          <p:nvPr/>
        </p:nvSpPr>
        <p:spPr>
          <a:xfrm>
            <a:off x="2051720" y="3219822"/>
            <a:ext cx="5500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&lt;concept&gt;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\t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&lt;entity&gt;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\t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&lt;frequency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\t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EntityFrequency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51720" y="3501204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&lt;bird&gt;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\t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&lt;penguin&gt;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\t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&lt;50&gt;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\t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&lt;100&gt;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5400000">
            <a:off x="4207314" y="3948269"/>
            <a:ext cx="432048" cy="2787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113672" y="4299942"/>
                <a:ext cx="5112568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𝑏𝑖𝑟𝑑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𝑝𝑒𝑛𝑔𝑢𝑖𝑛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𝑝𝑒𝑛𝑔𝑢𝑖𝑛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𝑏𝑖𝑟𝑑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𝑝𝑒𝑛𝑔𝑢𝑖𝑛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72" y="4299942"/>
                <a:ext cx="5112568" cy="669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1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9582"/>
            <a:ext cx="4752528" cy="40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508104" y="2283718"/>
            <a:ext cx="129614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0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林萬賀\Desktop\下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87651"/>
            <a:ext cx="1488355" cy="14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Text Conceptualization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Text Conceptualization aims to abstract a set of most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concepts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best describe the short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lvl="1">
              <a:buFont typeface="Wingdings" panose="05000000000000000000" pitchFamily="2" charset="2"/>
              <a:buChar char="n"/>
            </a:pP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16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804009" y="2764264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ipad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林萬賀\Desktop\下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04" y="357986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H="1">
            <a:off x="3804009" y="3287484"/>
            <a:ext cx="407951" cy="517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211960" y="3287484"/>
            <a:ext cx="504056" cy="517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108711" y="3455784"/>
            <a:ext cx="3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0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Text Conceptualization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 all possible entities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then remove those contained by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others</a:t>
                </a:r>
              </a:p>
              <a:p>
                <a:pPr marL="914400" lvl="1" indent="-466725">
                  <a:buFont typeface="Wingdings" panose="05000000000000000000" pitchFamily="2" charset="2"/>
                  <a:buChar char="n"/>
                </a:pP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the short text “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windows phone app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,” the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recognized entity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will be {“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windows phone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,” “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phone app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”}, while “windows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,” “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phone,” and “app” are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removed</a:t>
                </a:r>
              </a:p>
              <a:p>
                <a:pPr marL="914400" lvl="1" indent="-466725">
                  <a:buFont typeface="Wingdings" panose="05000000000000000000" pitchFamily="2" charset="2"/>
                  <a:buChar char="n"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entity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 = 1, 2, ..., M} for a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𝑠𝑡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466725">
                  <a:buFont typeface="+mj-lt"/>
                  <a:buAutoNum type="arabicPeriod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Sense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Detection</a:t>
                </a:r>
              </a:p>
              <a:p>
                <a:pPr marL="914400" lvl="1" indent="-466725">
                  <a:buFont typeface="Wingdings" panose="05000000000000000000" pitchFamily="2" charset="2"/>
                  <a:buChar char="n"/>
                </a:pP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senses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as to determine whether the entity is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ambiguous</a:t>
                </a:r>
              </a:p>
              <a:p>
                <a:pPr marL="514350" indent="-466725">
                  <a:buFont typeface="+mj-lt"/>
                  <a:buAutoNum type="arabicPeriod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Disambiguation</a:t>
                </a:r>
              </a:p>
              <a:p>
                <a:pPr marL="914400" lvl="1" indent="-466725">
                  <a:buFont typeface="Wingdings" panose="05000000000000000000" pitchFamily="2" charset="2"/>
                  <a:buChar char="n"/>
                </a:pP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disambiguate vague entity by leveraging its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unambiguous context entities</a:t>
                </a:r>
              </a:p>
              <a:p>
                <a:pPr marL="514350" indent="-466725">
                  <a:buFont typeface="+mj-lt"/>
                  <a:buAutoNum type="arabicPeriod"/>
                </a:pP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98" r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 Detection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1, 2,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000" b="0" i="0" smtClean="0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 concept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list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𝐶𝑙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𝑐𝑐𝑙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m = 1, 2, ...}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000" b="0" i="0" smtClean="0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 cluster set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18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864946" y="3373130"/>
            <a:ext cx="103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chemeClr val="bg2">
                    <a:lumMod val="10000"/>
                  </a:schemeClr>
                </a:solidFill>
              </a:rPr>
              <a:t>Beyonce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16712" y="26530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歌手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16712" y="330112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作詞人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16712" y="394919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模特兒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16712" y="459726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時裝設計師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899845" y="3022382"/>
            <a:ext cx="621285" cy="5354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2899845" y="3525530"/>
            <a:ext cx="621285" cy="32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5" idx="3"/>
          </p:cNvCxnSpPr>
          <p:nvPr/>
        </p:nvCxnSpPr>
        <p:spPr>
          <a:xfrm>
            <a:off x="2899845" y="3557796"/>
            <a:ext cx="621285" cy="5361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5" idx="3"/>
            <a:endCxn id="9" idx="1"/>
          </p:cNvCxnSpPr>
          <p:nvPr/>
        </p:nvCxnSpPr>
        <p:spPr>
          <a:xfrm>
            <a:off x="2899845" y="3557796"/>
            <a:ext cx="616867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465346" y="29317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演藝</a:t>
            </a:r>
          </a:p>
        </p:txBody>
      </p:sp>
      <p:cxnSp>
        <p:nvCxnSpPr>
          <p:cNvPr id="23" name="直線單箭頭接點 22"/>
          <p:cNvCxnSpPr>
            <a:stCxn id="6" idx="3"/>
            <a:endCxn id="21" idx="1"/>
          </p:cNvCxnSpPr>
          <p:nvPr/>
        </p:nvCxnSpPr>
        <p:spPr>
          <a:xfrm>
            <a:off x="4163043" y="2837716"/>
            <a:ext cx="1302303" cy="2787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7" idx="3"/>
            <a:endCxn id="21" idx="1"/>
          </p:cNvCxnSpPr>
          <p:nvPr/>
        </p:nvCxnSpPr>
        <p:spPr>
          <a:xfrm flipV="1">
            <a:off x="4393875" y="3116456"/>
            <a:ext cx="1071471" cy="3693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8" idx="3"/>
            <a:endCxn id="21" idx="1"/>
          </p:cNvCxnSpPr>
          <p:nvPr/>
        </p:nvCxnSpPr>
        <p:spPr>
          <a:xfrm flipV="1">
            <a:off x="4393875" y="3116456"/>
            <a:ext cx="1071471" cy="10174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4855540" y="4305424"/>
            <a:ext cx="636471" cy="476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2173395" y="3053492"/>
                <a:ext cx="417999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395" y="3053492"/>
                <a:ext cx="417999" cy="391646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593138" y="2283718"/>
                <a:ext cx="454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38" y="2283718"/>
                <a:ext cx="4548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436096" y="2571750"/>
                <a:ext cx="6908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𝑐𝑐𝑙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571750"/>
                <a:ext cx="69083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5495012" y="409038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設計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89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 Detection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3640"/>
            <a:ext cx="5400600" cy="78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74279" y="2456856"/>
                <a:ext cx="3456384" cy="690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Entropy</a:t>
                </a:r>
                <a:r>
                  <a:rPr lang="zh-TW" altLang="en-US" dirty="0" smtClean="0"/>
                  <a:t>越高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TW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zh-TW" altLang="en-US" i="1">
                        <a:latin typeface="Cambria Math"/>
                        <a:cs typeface="Times New Roman" panose="02020603050405020304" pitchFamily="18" charset="0"/>
                      </a:rPr>
                      <m:t>的意義越</m:t>
                    </m:r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模糊</m:t>
                    </m:r>
                  </m:oMath>
                </a14:m>
                <a:endParaRPr lang="en-US" altLang="zh-TW" dirty="0" smtClean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altLang="zh-TW" dirty="0" smtClean="0"/>
                  <a:t>Entropy</a:t>
                </a:r>
                <a:r>
                  <a:rPr lang="zh-TW" altLang="en-US" dirty="0" smtClean="0"/>
                  <a:t>越低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TW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zh-TW" altLang="en-US" i="1">
                        <a:latin typeface="Cambria Math"/>
                        <a:cs typeface="Times New Roman" panose="02020603050405020304" pitchFamily="18" charset="0"/>
                      </a:rPr>
                      <m:t>的意義越</m:t>
                    </m:r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明確</m:t>
                    </m:r>
                  </m:oMath>
                </a14:m>
                <a:endParaRPr lang="en-US" altLang="zh-TW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9" y="2456856"/>
                <a:ext cx="3456384" cy="690958"/>
              </a:xfrm>
              <a:prstGeom prst="rect">
                <a:avLst/>
              </a:prstGeom>
              <a:blipFill rotWithShape="1">
                <a:blip r:embed="rId3"/>
                <a:stretch>
                  <a:fillRect l="-1411" t="-3540" b="-10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115028" y="3373130"/>
            <a:ext cx="103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chemeClr val="bg2">
                    <a:lumMod val="10000"/>
                  </a:schemeClr>
                </a:solidFill>
              </a:rPr>
              <a:t>Beyonce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66794" y="26530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歌手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66794" y="330112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作詞人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66794" y="394919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模特兒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766794" y="459726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時裝設計師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5149927" y="3022382"/>
            <a:ext cx="621285" cy="5354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5149927" y="3525530"/>
            <a:ext cx="621285" cy="32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7" idx="3"/>
          </p:cNvCxnSpPr>
          <p:nvPr/>
        </p:nvCxnSpPr>
        <p:spPr>
          <a:xfrm>
            <a:off x="5149927" y="3557796"/>
            <a:ext cx="621285" cy="5361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7" idx="3"/>
            <a:endCxn id="11" idx="1"/>
          </p:cNvCxnSpPr>
          <p:nvPr/>
        </p:nvCxnSpPr>
        <p:spPr>
          <a:xfrm>
            <a:off x="5149927" y="3557796"/>
            <a:ext cx="616867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715428" y="29317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演藝</a:t>
            </a:r>
          </a:p>
        </p:txBody>
      </p:sp>
      <p:sp>
        <p:nvSpPr>
          <p:cNvPr id="17" name="矩形 16"/>
          <p:cNvSpPr/>
          <p:nvPr/>
        </p:nvSpPr>
        <p:spPr>
          <a:xfrm>
            <a:off x="7742093" y="41207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設計</a:t>
            </a:r>
            <a:endParaRPr lang="zh-TW" altLang="en-US" dirty="0"/>
          </a:p>
        </p:txBody>
      </p:sp>
      <p:cxnSp>
        <p:nvCxnSpPr>
          <p:cNvPr id="18" name="直線單箭頭接點 17"/>
          <p:cNvCxnSpPr>
            <a:stCxn id="8" idx="3"/>
            <a:endCxn id="16" idx="1"/>
          </p:cNvCxnSpPr>
          <p:nvPr/>
        </p:nvCxnSpPr>
        <p:spPr>
          <a:xfrm>
            <a:off x="6413125" y="2837716"/>
            <a:ext cx="1302303" cy="2787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9" idx="3"/>
            <a:endCxn id="16" idx="1"/>
          </p:cNvCxnSpPr>
          <p:nvPr/>
        </p:nvCxnSpPr>
        <p:spPr>
          <a:xfrm flipV="1">
            <a:off x="6643957" y="3116456"/>
            <a:ext cx="1071471" cy="3693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0" idx="3"/>
            <a:endCxn id="16" idx="1"/>
          </p:cNvCxnSpPr>
          <p:nvPr/>
        </p:nvCxnSpPr>
        <p:spPr>
          <a:xfrm flipV="1">
            <a:off x="6643957" y="3116456"/>
            <a:ext cx="1071471" cy="10174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endCxn id="17" idx="1"/>
          </p:cNvCxnSpPr>
          <p:nvPr/>
        </p:nvCxnSpPr>
        <p:spPr>
          <a:xfrm flipV="1">
            <a:off x="7105622" y="4305424"/>
            <a:ext cx="636471" cy="476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423477" y="3053492"/>
                <a:ext cx="417999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477" y="3053492"/>
                <a:ext cx="417999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843220" y="2283718"/>
                <a:ext cx="454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220" y="2283718"/>
                <a:ext cx="4548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686178" y="2571750"/>
                <a:ext cx="6908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𝑐𝑐𝑙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178" y="2571750"/>
                <a:ext cx="69083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06180" y="3724622"/>
                <a:ext cx="385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i="1">
                              <a:latin typeface="Cambria Math"/>
                            </a:rPr>
                            <m:t>演藝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𝐵𝑒𝑦𝑜𝑛𝑐𝑒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=0.3+0.3+0.3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80" y="3724622"/>
                <a:ext cx="385836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5076056" y="29631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0.3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364088" y="31478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0.3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367342" y="35399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0.3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076056" y="409395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5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Disambiguation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the vague entity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unambiguous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𝑢</m:t>
                        </m:r>
                      </m:sup>
                    </m:sSubSup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5646"/>
            <a:ext cx="6438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7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Disambiguation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the vague entity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unambiguous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𝑢</m:t>
                        </m:r>
                      </m:sup>
                    </m:sSubSup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5646"/>
            <a:ext cx="6438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61703" y="2799978"/>
            <a:ext cx="2626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chemeClr val="bg2">
                    <a:lumMod val="10000"/>
                  </a:schemeClr>
                </a:solidFill>
              </a:rPr>
              <a:t>Beyonce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 music and songs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endCxn id="17" idx="0"/>
          </p:cNvCxnSpPr>
          <p:nvPr/>
        </p:nvCxnSpPr>
        <p:spPr>
          <a:xfrm>
            <a:off x="1931612" y="3075806"/>
            <a:ext cx="512756" cy="441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7" idx="0"/>
          </p:cNvCxnSpPr>
          <p:nvPr/>
        </p:nvCxnSpPr>
        <p:spPr>
          <a:xfrm flipH="1">
            <a:off x="2444368" y="3075806"/>
            <a:ext cx="327442" cy="441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005786" y="351703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音樂學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189365" y="351703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演藝</a:t>
            </a:r>
            <a:endParaRPr lang="zh-TW" altLang="en-US" dirty="0"/>
          </a:p>
        </p:txBody>
      </p:sp>
      <p:cxnSp>
        <p:nvCxnSpPr>
          <p:cNvPr id="21" name="直線單箭頭接點 20"/>
          <p:cNvCxnSpPr>
            <a:endCxn id="20" idx="0"/>
          </p:cNvCxnSpPr>
          <p:nvPr/>
        </p:nvCxnSpPr>
        <p:spPr>
          <a:xfrm>
            <a:off x="1286266" y="3075806"/>
            <a:ext cx="226265" cy="441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95873" y="3911124"/>
                <a:ext cx="1824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i="1" smtClean="0">
                        <a:latin typeface="Cambria Math"/>
                      </a:rPr>
                      <m:t>P</m:t>
                    </m:r>
                    <m:r>
                      <a:rPr lang="en-US" altLang="zh-TW" sz="1400" b="0" i="1" smtClean="0">
                        <a:latin typeface="Cambria Math"/>
                      </a:rPr>
                      <m:t>(</m:t>
                    </m:r>
                    <m:r>
                      <a:rPr lang="zh-TW" altLang="en-US" sz="1400" i="1">
                        <a:latin typeface="Cambria Math"/>
                      </a:rPr>
                      <m:t>演藝</m:t>
                    </m:r>
                    <m:r>
                      <a:rPr lang="en-US" altLang="zh-TW" sz="1400" i="1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TW" sz="1400" i="1">
                        <a:latin typeface="Cambria Math"/>
                      </a:rPr>
                      <m:t>Beyonce</m:t>
                    </m:r>
                    <m:r>
                      <a:rPr lang="en-US" altLang="zh-TW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=0.5</a:t>
                </a:r>
                <a:endParaRPr lang="zh-TW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73" y="3911124"/>
                <a:ext cx="1824538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07704" y="3925024"/>
                <a:ext cx="1872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i="1" smtClean="0">
                        <a:latin typeface="Cambria Math"/>
                      </a:rPr>
                      <m:t>P</m:t>
                    </m:r>
                    <m:r>
                      <a:rPr lang="en-US" altLang="zh-TW" sz="1400" b="0" i="1" smtClean="0">
                        <a:latin typeface="Cambria Math"/>
                      </a:rPr>
                      <m:t>(</m:t>
                    </m:r>
                    <m:r>
                      <a:rPr lang="zh-TW" altLang="en-US" sz="1400" i="1">
                        <a:latin typeface="Cambria Math"/>
                      </a:rPr>
                      <m:t>音樂學</m:t>
                    </m:r>
                    <m:r>
                      <a:rPr lang="en-US" altLang="zh-TW" sz="1400" i="1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altLang="zh-TW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music</m:t>
                    </m:r>
                    <m:r>
                      <a:rPr lang="en-US" altLang="zh-TW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endParaRPr lang="zh-TW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925024"/>
                <a:ext cx="1872208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907704" y="4227934"/>
                <a:ext cx="16514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i="0">
                        <a:latin typeface="Cambria Math"/>
                      </a:rPr>
                      <m:t>P</m:t>
                    </m:r>
                    <m:r>
                      <a:rPr lang="en-US" altLang="zh-TW" sz="1400" i="0">
                        <a:latin typeface="Cambria Math"/>
                      </a:rPr>
                      <m:t>(</m:t>
                    </m:r>
                    <m:r>
                      <a:rPr lang="zh-TW" altLang="en-US" sz="1400" i="0">
                        <a:latin typeface="Cambria Math"/>
                      </a:rPr>
                      <m:t>音樂學</m:t>
                    </m:r>
                    <m:r>
                      <a:rPr lang="en-US" altLang="zh-TW" sz="1400" i="0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altLang="zh-TW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songs</m:t>
                    </m:r>
                    <m:r>
                      <a:rPr lang="en-US" altLang="zh-TW" sz="1400" i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TW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TW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27934"/>
                <a:ext cx="1651414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613301" y="350785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設計</a:t>
            </a:r>
          </a:p>
        </p:txBody>
      </p:sp>
      <p:cxnSp>
        <p:nvCxnSpPr>
          <p:cNvPr id="29" name="直線單箭頭接點 28"/>
          <p:cNvCxnSpPr>
            <a:endCxn id="27" idx="0"/>
          </p:cNvCxnSpPr>
          <p:nvPr/>
        </p:nvCxnSpPr>
        <p:spPr>
          <a:xfrm flipH="1">
            <a:off x="936467" y="3075806"/>
            <a:ext cx="34980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79512" y="4208189"/>
                <a:ext cx="1824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i="1" smtClean="0">
                        <a:latin typeface="Cambria Math"/>
                      </a:rPr>
                      <m:t>P</m:t>
                    </m:r>
                    <m:r>
                      <a:rPr lang="en-US" altLang="zh-TW" sz="1400" b="0" i="1" smtClean="0">
                        <a:latin typeface="Cambria Math"/>
                      </a:rPr>
                      <m:t>(</m:t>
                    </m:r>
                    <m:r>
                      <a:rPr lang="zh-TW" altLang="en-US" sz="1400" i="1">
                        <a:latin typeface="Cambria Math"/>
                      </a:rPr>
                      <m:t>設計</m:t>
                    </m:r>
                    <m:r>
                      <a:rPr lang="en-US" altLang="zh-TW" sz="1400" i="1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TW" sz="1400" i="1">
                        <a:latin typeface="Cambria Math"/>
                      </a:rPr>
                      <m:t>Beyonce</m:t>
                    </m:r>
                    <m:r>
                      <a:rPr lang="en-US" altLang="zh-TW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=0.5</a:t>
                </a:r>
                <a:endParaRPr lang="zh-TW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08189"/>
                <a:ext cx="1824538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388384" y="2535158"/>
                <a:ext cx="5890587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13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演藝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𝐵𝑒𝑦𝑜𝑛𝑐𝑒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演藝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𝐵𝑒𝑦𝑜𝑛𝑐𝑒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∗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音樂學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𝑚𝑢𝑠𝑖𝑐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∗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𝐶𝑆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1300" i="1">
                          <a:latin typeface="Cambria Math"/>
                        </a:rPr>
                        <m:t>演藝</m:t>
                      </m:r>
                      <m:r>
                        <a:rPr lang="en-US" altLang="zh-TW" sz="1300" i="1">
                          <a:latin typeface="Cambria Math"/>
                        </a:rPr>
                        <m:t>,</m:t>
                      </m:r>
                      <m:r>
                        <a:rPr lang="zh-TW" altLang="en-US" sz="1300" i="1">
                          <a:latin typeface="Cambria Math"/>
                        </a:rPr>
                        <m:t>音樂學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TW" altLang="en-US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zh-TW" sz="1300" i="1" dirty="0">
                    <a:latin typeface="Cambria Math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sz="13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演藝</m:t>
                        </m:r>
                      </m:e>
                      <m:e>
                        <m:r>
                          <a:rPr lang="en-US" altLang="zh-TW" sz="1300" i="1">
                            <a:latin typeface="Cambria Math"/>
                          </a:rPr>
                          <m:t>𝐵𝑒𝑦𝑜𝑛𝑐𝑒</m:t>
                        </m:r>
                      </m:e>
                    </m:d>
                    <m:r>
                      <a:rPr lang="en-US" altLang="zh-TW" sz="1300" i="1">
                        <a:latin typeface="Cambria Math"/>
                      </a:rPr>
                      <m:t>∗</m:t>
                    </m:r>
                    <m:r>
                      <a:rPr lang="en-US" altLang="zh-TW" sz="13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音樂學</m:t>
                        </m:r>
                      </m:e>
                      <m:e>
                        <m:r>
                          <m:rPr>
                            <m:nor/>
                          </m:rPr>
                          <a:rPr lang="en-US" altLang="zh-TW" sz="1300" i="1" dirty="0">
                            <a:latin typeface="Cambria Math"/>
                          </a:rPr>
                          <m:t>songs</m:t>
                        </m:r>
                      </m:e>
                    </m:d>
                    <m:r>
                      <a:rPr lang="en-US" altLang="zh-TW" sz="1300" i="1">
                        <a:latin typeface="Cambria Math"/>
                      </a:rPr>
                      <m:t>∗</m:t>
                    </m:r>
                    <m:r>
                      <a:rPr lang="en-US" altLang="zh-TW" sz="1300" i="1">
                        <a:latin typeface="Cambria Math"/>
                      </a:rPr>
                      <m:t>𝐶𝑆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演藝</m:t>
                        </m:r>
                        <m:r>
                          <a:rPr lang="en-US" altLang="zh-TW" sz="1300" i="1">
                            <a:latin typeface="Cambria Math"/>
                          </a:rPr>
                          <m:t>,</m:t>
                        </m:r>
                        <m:r>
                          <a:rPr lang="zh-TW" altLang="en-US" sz="1300" i="1">
                            <a:latin typeface="Cambria Math"/>
                          </a:rPr>
                          <m:t>音樂學</m:t>
                        </m:r>
                      </m:e>
                    </m:d>
                  </m:oMath>
                </a14:m>
                <a:endParaRPr lang="en-US" altLang="zh-TW" sz="1300" i="1" dirty="0" smtClean="0">
                  <a:latin typeface="Cambria Math"/>
                </a:endParaRPr>
              </a:p>
              <a:p>
                <a:r>
                  <a:rPr lang="en-US" altLang="zh-TW" sz="1300" i="1" dirty="0" smtClean="0">
                    <a:latin typeface="Cambria Math"/>
                  </a:rPr>
                  <a:t>	</a:t>
                </a:r>
                <a:r>
                  <a:rPr lang="zh-TW" altLang="en-US" sz="1300" i="1" dirty="0" smtClean="0">
                    <a:latin typeface="Cambria Math"/>
                  </a:rPr>
                  <a:t>              </a:t>
                </a:r>
                <a:r>
                  <a:rPr lang="en-US" altLang="zh-TW" sz="1300" i="1" dirty="0" smtClean="0">
                    <a:latin typeface="Cambria Math"/>
                  </a:rPr>
                  <a:t>=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0.2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+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0.2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=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0.324</a:t>
                </a:r>
                <a:endParaRPr lang="en-US" altLang="zh-TW" sz="13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384" y="2535158"/>
                <a:ext cx="5890587" cy="692497"/>
              </a:xfrm>
              <a:prstGeom prst="rect">
                <a:avLst/>
              </a:prstGeom>
              <a:blipFill rotWithShape="1">
                <a:blip r:embed="rId8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文字方塊 2047"/>
              <p:cNvSpPr txBox="1"/>
              <p:nvPr/>
            </p:nvSpPr>
            <p:spPr>
              <a:xfrm>
                <a:off x="2149802" y="4587974"/>
                <a:ext cx="1774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𝑐𝑐𝑙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={</m:t>
                      </m:r>
                      <m:r>
                        <a:rPr lang="zh-TW" altLang="en-US" i="1">
                          <a:latin typeface="Cambria Math"/>
                        </a:rPr>
                        <m:t>音樂學</m:t>
                      </m:r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48" name="文字方塊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802" y="4587974"/>
                <a:ext cx="177412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68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-108521" y="4587974"/>
                <a:ext cx="24482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𝑐𝑐𝑙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={</m:t>
                      </m:r>
                      <m:r>
                        <a:rPr lang="zh-TW" altLang="en-US" i="1">
                          <a:latin typeface="Cambria Math"/>
                        </a:rPr>
                        <m:t>設計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zh-TW" altLang="en-US" i="1">
                          <a:latin typeface="Cambria Math"/>
                        </a:rPr>
                        <m:t>演藝</m:t>
                      </m:r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1" y="4587974"/>
                <a:ext cx="2448273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347864" y="3346271"/>
                <a:ext cx="5978753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13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設計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𝐵𝑒𝑦𝑜𝑛𝑐𝑒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設計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𝐵𝑒𝑦𝑜𝑛𝑐𝑒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∗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音樂學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𝑚𝑢𝑠𝑖𝑐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∗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𝐶𝑆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1300" i="1">
                          <a:latin typeface="Cambria Math"/>
                        </a:rPr>
                        <m:t>設計</m:t>
                      </m:r>
                      <m:r>
                        <a:rPr lang="en-US" altLang="zh-TW" sz="1300" i="1">
                          <a:latin typeface="Cambria Math"/>
                        </a:rPr>
                        <m:t>,</m:t>
                      </m:r>
                      <m:r>
                        <a:rPr lang="zh-TW" altLang="en-US" sz="1300" i="1">
                          <a:latin typeface="Cambria Math"/>
                        </a:rPr>
                        <m:t>音樂學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TW" altLang="en-US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zh-TW" sz="1300" i="1" dirty="0">
                    <a:latin typeface="Cambria Math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sz="13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設計</m:t>
                        </m:r>
                      </m:e>
                      <m:e>
                        <m:r>
                          <a:rPr lang="en-US" altLang="zh-TW" sz="1300" i="1">
                            <a:latin typeface="Cambria Math"/>
                          </a:rPr>
                          <m:t>𝐵𝑒𝑦𝑜𝑛𝑐𝑒</m:t>
                        </m:r>
                      </m:e>
                    </m:d>
                    <m:r>
                      <a:rPr lang="en-US" altLang="zh-TW" sz="1300" i="1">
                        <a:latin typeface="Cambria Math"/>
                      </a:rPr>
                      <m:t>∗</m:t>
                    </m:r>
                    <m:r>
                      <a:rPr lang="en-US" altLang="zh-TW" sz="13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音樂學</m:t>
                        </m:r>
                      </m:e>
                      <m:e>
                        <m:r>
                          <m:rPr>
                            <m:nor/>
                          </m:rPr>
                          <a:rPr lang="en-US" altLang="zh-TW" sz="1300" i="1" dirty="0">
                            <a:latin typeface="Cambria Math"/>
                          </a:rPr>
                          <m:t>songs</m:t>
                        </m:r>
                      </m:e>
                    </m:d>
                    <m:r>
                      <a:rPr lang="en-US" altLang="zh-TW" sz="1300" i="1">
                        <a:latin typeface="Cambria Math"/>
                      </a:rPr>
                      <m:t>∗</m:t>
                    </m:r>
                    <m:r>
                      <a:rPr lang="en-US" altLang="zh-TW" sz="1300" i="1">
                        <a:latin typeface="Cambria Math"/>
                      </a:rPr>
                      <m:t>𝐶𝑆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設計</m:t>
                        </m:r>
                        <m:r>
                          <a:rPr lang="en-US" altLang="zh-TW" sz="1300" i="1">
                            <a:latin typeface="Cambria Math"/>
                          </a:rPr>
                          <m:t>,</m:t>
                        </m:r>
                        <m:r>
                          <a:rPr lang="zh-TW" altLang="en-US" sz="1300" i="1">
                            <a:latin typeface="Cambria Math"/>
                          </a:rPr>
                          <m:t>音樂學</m:t>
                        </m:r>
                      </m:e>
                    </m:d>
                  </m:oMath>
                </a14:m>
                <a:endParaRPr lang="en-US" altLang="zh-TW" sz="1300" i="1" dirty="0" smtClean="0">
                  <a:latin typeface="Cambria Math"/>
                </a:endParaRPr>
              </a:p>
              <a:p>
                <a:r>
                  <a:rPr lang="en-US" altLang="zh-TW" sz="1300" i="1" dirty="0" smtClean="0">
                    <a:latin typeface="Cambria Math"/>
                  </a:rPr>
                  <a:t>	</a:t>
                </a:r>
                <a:r>
                  <a:rPr lang="zh-TW" altLang="en-US" sz="1300" i="1" dirty="0" smtClean="0">
                    <a:latin typeface="Cambria Math"/>
                  </a:rPr>
                  <a:t>              </a:t>
                </a:r>
                <a:r>
                  <a:rPr lang="en-US" altLang="zh-TW" sz="1300" i="1" dirty="0" smtClean="0">
                    <a:latin typeface="Cambria Math"/>
                  </a:rPr>
                  <a:t>=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0.2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0.1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+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0.2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0.1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=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0.036</a:t>
                </a:r>
                <a:endParaRPr lang="en-US" altLang="zh-TW" sz="13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346271"/>
                <a:ext cx="5978753" cy="692497"/>
              </a:xfrm>
              <a:prstGeom prst="rect">
                <a:avLst/>
              </a:prstGeom>
              <a:blipFill rotWithShape="1">
                <a:blip r:embed="rId11"/>
                <a:stretch>
                  <a:fillRect b="-6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Disambiguation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the vague entity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𝑣</m:t>
                        </m:r>
                      </m:sup>
                    </m:sSubSup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unambiguous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𝑢</m:t>
                        </m:r>
                      </m:sup>
                    </m:sSubSup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5646"/>
            <a:ext cx="6438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61703" y="2799978"/>
            <a:ext cx="2626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chemeClr val="bg2">
                    <a:lumMod val="10000"/>
                  </a:schemeClr>
                </a:solidFill>
              </a:rPr>
              <a:t>Beyonce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 music and songs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endCxn id="17" idx="0"/>
          </p:cNvCxnSpPr>
          <p:nvPr/>
        </p:nvCxnSpPr>
        <p:spPr>
          <a:xfrm>
            <a:off x="1931612" y="3075806"/>
            <a:ext cx="512756" cy="441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7" idx="0"/>
          </p:cNvCxnSpPr>
          <p:nvPr/>
        </p:nvCxnSpPr>
        <p:spPr>
          <a:xfrm flipH="1">
            <a:off x="2444368" y="3075806"/>
            <a:ext cx="327442" cy="441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005786" y="351703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音樂學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189365" y="351703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演藝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95873" y="3911124"/>
                <a:ext cx="1824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i="1" smtClean="0">
                        <a:latin typeface="Cambria Math"/>
                      </a:rPr>
                      <m:t>P</m:t>
                    </m:r>
                    <m:r>
                      <a:rPr lang="en-US" altLang="zh-TW" sz="1400" b="0" i="1" smtClean="0">
                        <a:latin typeface="Cambria Math"/>
                      </a:rPr>
                      <m:t>(</m:t>
                    </m:r>
                    <m:r>
                      <a:rPr lang="zh-TW" altLang="en-US" sz="1400" i="1">
                        <a:latin typeface="Cambria Math"/>
                      </a:rPr>
                      <m:t>演藝</m:t>
                    </m:r>
                    <m:r>
                      <a:rPr lang="en-US" altLang="zh-TW" sz="1400" i="1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TW" sz="1400" i="1">
                        <a:latin typeface="Cambria Math"/>
                      </a:rPr>
                      <m:t>Beyonce</m:t>
                    </m:r>
                    <m:r>
                      <a:rPr lang="en-US" altLang="zh-TW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=0.5</a:t>
                </a:r>
                <a:endParaRPr lang="zh-TW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73" y="3911124"/>
                <a:ext cx="1824538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07704" y="3925024"/>
                <a:ext cx="1872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i="1" smtClean="0">
                        <a:latin typeface="Cambria Math"/>
                      </a:rPr>
                      <m:t>P</m:t>
                    </m:r>
                    <m:r>
                      <a:rPr lang="en-US" altLang="zh-TW" sz="1400" b="0" i="1" smtClean="0">
                        <a:latin typeface="Cambria Math"/>
                      </a:rPr>
                      <m:t>(</m:t>
                    </m:r>
                    <m:r>
                      <a:rPr lang="zh-TW" altLang="en-US" sz="1400" i="1">
                        <a:latin typeface="Cambria Math"/>
                      </a:rPr>
                      <m:t>音樂學</m:t>
                    </m:r>
                    <m:r>
                      <a:rPr lang="en-US" altLang="zh-TW" sz="1400" i="1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altLang="zh-TW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music</m:t>
                    </m:r>
                    <m:r>
                      <a:rPr lang="en-US" altLang="zh-TW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endParaRPr lang="zh-TW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925024"/>
                <a:ext cx="1872208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907704" y="4227934"/>
                <a:ext cx="16514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i="0">
                        <a:latin typeface="Cambria Math"/>
                      </a:rPr>
                      <m:t>P</m:t>
                    </m:r>
                    <m:r>
                      <a:rPr lang="en-US" altLang="zh-TW" sz="1400" i="0">
                        <a:latin typeface="Cambria Math"/>
                      </a:rPr>
                      <m:t>(</m:t>
                    </m:r>
                    <m:r>
                      <a:rPr lang="zh-TW" altLang="en-US" sz="1400" i="0">
                        <a:latin typeface="Cambria Math"/>
                      </a:rPr>
                      <m:t>音樂學</m:t>
                    </m:r>
                    <m:r>
                      <a:rPr lang="en-US" altLang="zh-TW" sz="1400" i="0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altLang="zh-TW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songs</m:t>
                    </m:r>
                    <m:r>
                      <a:rPr lang="en-US" altLang="zh-TW" sz="1400" i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endParaRPr lang="zh-TW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27934"/>
                <a:ext cx="1651414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613301" y="350785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設計</a:t>
            </a:r>
          </a:p>
        </p:txBody>
      </p:sp>
      <p:cxnSp>
        <p:nvCxnSpPr>
          <p:cNvPr id="29" name="直線單箭頭接點 28"/>
          <p:cNvCxnSpPr>
            <a:endCxn id="27" idx="0"/>
          </p:cNvCxnSpPr>
          <p:nvPr/>
        </p:nvCxnSpPr>
        <p:spPr>
          <a:xfrm flipH="1">
            <a:off x="936467" y="3075806"/>
            <a:ext cx="34980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79512" y="4208189"/>
                <a:ext cx="1824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400" i="1" smtClean="0">
                        <a:latin typeface="Cambria Math"/>
                      </a:rPr>
                      <m:t>P</m:t>
                    </m:r>
                    <m:r>
                      <a:rPr lang="en-US" altLang="zh-TW" sz="1400" b="0" i="1" smtClean="0">
                        <a:latin typeface="Cambria Math"/>
                      </a:rPr>
                      <m:t>(</m:t>
                    </m:r>
                    <m:r>
                      <a:rPr lang="zh-TW" altLang="en-US" sz="1400" i="1">
                        <a:latin typeface="Cambria Math"/>
                      </a:rPr>
                      <m:t>設計</m:t>
                    </m:r>
                    <m:r>
                      <a:rPr lang="en-US" altLang="zh-TW" sz="1400" i="1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TW" sz="1400" i="1">
                        <a:latin typeface="Cambria Math"/>
                      </a:rPr>
                      <m:t>Beyonce</m:t>
                    </m:r>
                    <m:r>
                      <a:rPr lang="en-US" altLang="zh-TW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=0.5</a:t>
                </a:r>
                <a:endParaRPr lang="zh-TW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08189"/>
                <a:ext cx="1824538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388384" y="2535158"/>
                <a:ext cx="5890587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13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演藝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𝐵𝑒𝑦𝑜𝑛𝑐𝑒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演藝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𝐵𝑒𝑦𝑜𝑛𝑐𝑒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∗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音樂學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𝑚𝑢𝑠𝑖𝑐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∗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𝐶𝑆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1300" i="1">
                          <a:latin typeface="Cambria Math"/>
                        </a:rPr>
                        <m:t>演藝</m:t>
                      </m:r>
                      <m:r>
                        <a:rPr lang="en-US" altLang="zh-TW" sz="1300" i="1">
                          <a:latin typeface="Cambria Math"/>
                        </a:rPr>
                        <m:t>,</m:t>
                      </m:r>
                      <m:r>
                        <a:rPr lang="zh-TW" altLang="en-US" sz="1300" i="1">
                          <a:latin typeface="Cambria Math"/>
                        </a:rPr>
                        <m:t>音樂學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TW" altLang="en-US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zh-TW" sz="1300" i="1" dirty="0">
                    <a:latin typeface="Cambria Math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sz="13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演藝</m:t>
                        </m:r>
                      </m:e>
                      <m:e>
                        <m:r>
                          <a:rPr lang="en-US" altLang="zh-TW" sz="1300" i="1">
                            <a:latin typeface="Cambria Math"/>
                          </a:rPr>
                          <m:t>𝐵𝑒𝑦𝑜𝑛𝑐𝑒</m:t>
                        </m:r>
                      </m:e>
                    </m:d>
                    <m:r>
                      <a:rPr lang="en-US" altLang="zh-TW" sz="1300" i="1">
                        <a:latin typeface="Cambria Math"/>
                      </a:rPr>
                      <m:t>∗</m:t>
                    </m:r>
                    <m:r>
                      <a:rPr lang="en-US" altLang="zh-TW" sz="13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音樂學</m:t>
                        </m:r>
                      </m:e>
                      <m:e>
                        <m:r>
                          <m:rPr>
                            <m:nor/>
                          </m:rPr>
                          <a:rPr lang="en-US" altLang="zh-TW" sz="1300" i="1" dirty="0">
                            <a:latin typeface="Cambria Math"/>
                          </a:rPr>
                          <m:t>songs</m:t>
                        </m:r>
                      </m:e>
                    </m:d>
                    <m:r>
                      <a:rPr lang="en-US" altLang="zh-TW" sz="1300" i="1">
                        <a:latin typeface="Cambria Math"/>
                      </a:rPr>
                      <m:t>∗</m:t>
                    </m:r>
                    <m:r>
                      <a:rPr lang="en-US" altLang="zh-TW" sz="1300" i="1">
                        <a:latin typeface="Cambria Math"/>
                      </a:rPr>
                      <m:t>𝐶𝑆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演藝</m:t>
                        </m:r>
                        <m:r>
                          <a:rPr lang="en-US" altLang="zh-TW" sz="1300" i="1">
                            <a:latin typeface="Cambria Math"/>
                          </a:rPr>
                          <m:t>,</m:t>
                        </m:r>
                        <m:r>
                          <a:rPr lang="zh-TW" altLang="en-US" sz="1300" i="1">
                            <a:latin typeface="Cambria Math"/>
                          </a:rPr>
                          <m:t>音樂學</m:t>
                        </m:r>
                      </m:e>
                    </m:d>
                  </m:oMath>
                </a14:m>
                <a:endParaRPr lang="en-US" altLang="zh-TW" sz="1300" i="1" dirty="0" smtClean="0">
                  <a:latin typeface="Cambria Math"/>
                </a:endParaRPr>
              </a:p>
              <a:p>
                <a:r>
                  <a:rPr lang="en-US" altLang="zh-TW" sz="1300" i="1" dirty="0" smtClean="0">
                    <a:latin typeface="Cambria Math"/>
                  </a:rPr>
                  <a:t>	</a:t>
                </a:r>
                <a:r>
                  <a:rPr lang="zh-TW" altLang="en-US" sz="1300" i="1" dirty="0" smtClean="0">
                    <a:latin typeface="Cambria Math"/>
                  </a:rPr>
                  <a:t>              </a:t>
                </a:r>
                <a:r>
                  <a:rPr lang="en-US" altLang="zh-TW" sz="1300" i="1" dirty="0" smtClean="0">
                    <a:latin typeface="Cambria Math"/>
                  </a:rPr>
                  <a:t>=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0.2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+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0.2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=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0.324</a:t>
                </a:r>
                <a:endParaRPr lang="en-US" altLang="zh-TW" sz="13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384" y="2535158"/>
                <a:ext cx="5890587" cy="692497"/>
              </a:xfrm>
              <a:prstGeom prst="rect">
                <a:avLst/>
              </a:prstGeom>
              <a:blipFill rotWithShape="1">
                <a:blip r:embed="rId8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文字方塊 2047"/>
              <p:cNvSpPr txBox="1"/>
              <p:nvPr/>
            </p:nvSpPr>
            <p:spPr>
              <a:xfrm>
                <a:off x="2149802" y="4587974"/>
                <a:ext cx="1774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𝑐𝑐𝑙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={</m:t>
                      </m:r>
                      <m:r>
                        <a:rPr lang="zh-TW" altLang="en-US" i="1">
                          <a:latin typeface="Cambria Math"/>
                        </a:rPr>
                        <m:t>音樂學</m:t>
                      </m:r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48" name="文字方塊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802" y="4587974"/>
                <a:ext cx="177412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68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-108521" y="4587974"/>
                <a:ext cx="24482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𝑐𝑐𝑙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={</m:t>
                      </m:r>
                      <m:r>
                        <a:rPr lang="zh-TW" altLang="en-US" i="1">
                          <a:latin typeface="Cambria Math"/>
                        </a:rPr>
                        <m:t>設計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zh-TW" altLang="en-US" i="1">
                          <a:latin typeface="Cambria Math"/>
                        </a:rPr>
                        <m:t>演藝</m:t>
                      </m:r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1" y="4587974"/>
                <a:ext cx="2448273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347864" y="3346271"/>
                <a:ext cx="5978753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13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設計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𝐵𝑒𝑦𝑜𝑛𝑐𝑒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設計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𝐵𝑒𝑦𝑜𝑛𝑐𝑒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∗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3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latin typeface="Cambria Math"/>
                            </a:rPr>
                            <m:t>音樂學</m:t>
                          </m:r>
                        </m:e>
                        <m:e>
                          <m:r>
                            <a:rPr lang="en-US" altLang="zh-TW" sz="1300" b="0" i="1" smtClean="0">
                              <a:latin typeface="Cambria Math"/>
                            </a:rPr>
                            <m:t>𝑚𝑢𝑠𝑖𝑐</m:t>
                          </m:r>
                        </m:e>
                      </m:d>
                      <m:r>
                        <a:rPr lang="en-US" altLang="zh-TW" sz="1300" b="0" i="1" smtClean="0">
                          <a:latin typeface="Cambria Math"/>
                        </a:rPr>
                        <m:t>∗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𝐶𝑆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1300" i="1">
                          <a:latin typeface="Cambria Math"/>
                        </a:rPr>
                        <m:t>設計</m:t>
                      </m:r>
                      <m:r>
                        <a:rPr lang="en-US" altLang="zh-TW" sz="1300" i="1">
                          <a:latin typeface="Cambria Math"/>
                        </a:rPr>
                        <m:t>,</m:t>
                      </m:r>
                      <m:r>
                        <a:rPr lang="zh-TW" altLang="en-US" sz="1300" i="1">
                          <a:latin typeface="Cambria Math"/>
                        </a:rPr>
                        <m:t>音樂學</m:t>
                      </m:r>
                      <m:r>
                        <a:rPr lang="en-US" altLang="zh-TW" sz="13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TW" altLang="en-US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zh-TW" sz="1300" i="1" dirty="0">
                    <a:latin typeface="Cambria Math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sz="13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設計</m:t>
                        </m:r>
                      </m:e>
                      <m:e>
                        <m:r>
                          <a:rPr lang="en-US" altLang="zh-TW" sz="1300" i="1">
                            <a:latin typeface="Cambria Math"/>
                          </a:rPr>
                          <m:t>𝐵𝑒𝑦𝑜𝑛𝑐𝑒</m:t>
                        </m:r>
                      </m:e>
                    </m:d>
                    <m:r>
                      <a:rPr lang="en-US" altLang="zh-TW" sz="1300" i="1">
                        <a:latin typeface="Cambria Math"/>
                      </a:rPr>
                      <m:t>∗</m:t>
                    </m:r>
                    <m:r>
                      <a:rPr lang="en-US" altLang="zh-TW" sz="13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音樂學</m:t>
                        </m:r>
                      </m:e>
                      <m:e>
                        <m:r>
                          <m:rPr>
                            <m:nor/>
                          </m:rPr>
                          <a:rPr lang="en-US" altLang="zh-TW" sz="1300" i="1" dirty="0">
                            <a:latin typeface="Cambria Math"/>
                          </a:rPr>
                          <m:t>songs</m:t>
                        </m:r>
                      </m:e>
                    </m:d>
                    <m:r>
                      <a:rPr lang="en-US" altLang="zh-TW" sz="1300" i="1">
                        <a:latin typeface="Cambria Math"/>
                      </a:rPr>
                      <m:t>∗</m:t>
                    </m:r>
                    <m:r>
                      <a:rPr lang="en-US" altLang="zh-TW" sz="1300" i="1">
                        <a:latin typeface="Cambria Math"/>
                      </a:rPr>
                      <m:t>𝐶𝑆</m:t>
                    </m:r>
                    <m:d>
                      <m:dPr>
                        <m:ctrlPr>
                          <a:rPr lang="en-US" altLang="zh-TW" sz="13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1300" i="1">
                            <a:latin typeface="Cambria Math"/>
                          </a:rPr>
                          <m:t>設計</m:t>
                        </m:r>
                        <m:r>
                          <a:rPr lang="en-US" altLang="zh-TW" sz="1300" i="1">
                            <a:latin typeface="Cambria Math"/>
                          </a:rPr>
                          <m:t>,</m:t>
                        </m:r>
                        <m:r>
                          <a:rPr lang="zh-TW" altLang="en-US" sz="1300" i="1">
                            <a:latin typeface="Cambria Math"/>
                          </a:rPr>
                          <m:t>音樂學</m:t>
                        </m:r>
                      </m:e>
                    </m:d>
                  </m:oMath>
                </a14:m>
                <a:endParaRPr lang="en-US" altLang="zh-TW" sz="1300" i="1" dirty="0" smtClean="0">
                  <a:latin typeface="Cambria Math"/>
                </a:endParaRPr>
              </a:p>
              <a:p>
                <a:r>
                  <a:rPr lang="en-US" altLang="zh-TW" sz="1300" i="1" dirty="0" smtClean="0">
                    <a:latin typeface="Cambria Math"/>
                  </a:rPr>
                  <a:t>	</a:t>
                </a:r>
                <a:r>
                  <a:rPr lang="zh-TW" altLang="en-US" sz="1300" i="1" dirty="0" smtClean="0">
                    <a:latin typeface="Cambria Math"/>
                  </a:rPr>
                  <a:t>              </a:t>
                </a:r>
                <a:r>
                  <a:rPr lang="en-US" altLang="zh-TW" sz="1300" i="1" dirty="0" smtClean="0">
                    <a:latin typeface="Cambria Math"/>
                  </a:rPr>
                  <a:t>=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0.2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0.1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+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0.2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0.9</a:t>
                </a:r>
                <a:r>
                  <a:rPr lang="zh-TW" altLang="en-US" sz="1300" i="1" dirty="0" smtClean="0">
                    <a:latin typeface="Cambria Math"/>
                  </a:rPr>
                  <a:t>*</a:t>
                </a:r>
                <a:r>
                  <a:rPr lang="en-US" altLang="zh-TW" sz="1300" i="1" dirty="0" smtClean="0">
                    <a:latin typeface="Cambria Math"/>
                  </a:rPr>
                  <a:t>0.1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=</a:t>
                </a:r>
                <a:r>
                  <a:rPr lang="zh-TW" altLang="en-US" sz="1300" i="1" dirty="0" smtClean="0">
                    <a:latin typeface="Cambria Math"/>
                  </a:rPr>
                  <a:t> </a:t>
                </a:r>
                <a:r>
                  <a:rPr lang="en-US" altLang="zh-TW" sz="1300" i="1" dirty="0" smtClean="0">
                    <a:latin typeface="Cambria Math"/>
                  </a:rPr>
                  <a:t>0.036</a:t>
                </a:r>
                <a:endParaRPr lang="en-US" altLang="zh-TW" sz="13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346271"/>
                <a:ext cx="5978753" cy="692497"/>
              </a:xfrm>
              <a:prstGeom prst="rect">
                <a:avLst/>
              </a:prstGeom>
              <a:blipFill rotWithShape="1">
                <a:blip r:embed="rId11"/>
                <a:stretch>
                  <a:fillRect b="-6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圓角矩形 6"/>
              <p:cNvSpPr/>
              <p:nvPr/>
            </p:nvSpPr>
            <p:spPr>
              <a:xfrm>
                <a:off x="1619672" y="2200381"/>
                <a:ext cx="5934159" cy="13620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smtClean="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演藝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Beyonce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演藝</m:t>
                        </m:r>
                      </m:e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𝐵𝑒𝑦𝑜𝑛𝑐𝑒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0.324</m:t>
                    </m:r>
                  </m:oMath>
                </a14:m>
                <a:endParaRPr lang="en-US" altLang="zh-TW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設計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Beyonce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設計</m:t>
                        </m:r>
                      </m:e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𝐵𝑒𝑦𝑜𝑛𝑐𝑒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0.036</a:t>
                </a:r>
              </a:p>
            </p:txBody>
          </p:sp>
        </mc:Choice>
        <mc:Fallback xmlns="">
          <p:sp>
            <p:nvSpPr>
              <p:cNvPr id="7" name="圓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200381"/>
                <a:ext cx="5934159" cy="1362050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/>
          <p:cNvCxnSpPr>
            <a:endCxn id="20" idx="0"/>
          </p:cNvCxnSpPr>
          <p:nvPr/>
        </p:nvCxnSpPr>
        <p:spPr>
          <a:xfrm>
            <a:off x="1286267" y="3075806"/>
            <a:ext cx="226264" cy="441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4067944" y="2917624"/>
            <a:ext cx="3809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Disambiguation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𝑐𝑐𝑙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sz="24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𝑐𝑐𝑙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the concept cluster similarity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5686"/>
            <a:ext cx="4695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流程圖: 磁碟 5"/>
          <p:cNvSpPr/>
          <p:nvPr/>
        </p:nvSpPr>
        <p:spPr>
          <a:xfrm>
            <a:off x="2267744" y="3003798"/>
            <a:ext cx="1152128" cy="158417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30252" y="4587974"/>
                <a:ext cx="699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演藝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52" y="4587974"/>
                <a:ext cx="69922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流程圖: 磁碟 8"/>
          <p:cNvSpPr/>
          <p:nvPr/>
        </p:nvSpPr>
        <p:spPr>
          <a:xfrm>
            <a:off x="827584" y="3003798"/>
            <a:ext cx="1152128" cy="158417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05633" y="4594959"/>
                <a:ext cx="9300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音樂學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33" y="4594959"/>
                <a:ext cx="93006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55576" y="3507854"/>
                <a:ext cx="133882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 smtClean="0"/>
                  <a:t>民族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音樂學</m:t>
                    </m:r>
                  </m:oMath>
                </a14:m>
                <a:endParaRPr lang="en-US" altLang="zh-TW" dirty="0" smtClean="0"/>
              </a:p>
              <a:p>
                <a:r>
                  <a:rPr lang="zh-TW" altLang="en-US" dirty="0" smtClean="0"/>
                  <a:t>系統音樂學</a:t>
                </a:r>
                <a:endParaRPr lang="en-US" altLang="zh-TW" dirty="0" smtClean="0"/>
              </a:p>
              <a:p>
                <a:r>
                  <a:rPr lang="zh-TW" altLang="en-US" dirty="0"/>
                  <a:t>歷史音樂學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07854"/>
                <a:ext cx="1338828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4091" t="-3289" r="-3636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2339752" y="372387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民族歌手</a:t>
            </a:r>
            <a:endParaRPr lang="en-US" altLang="zh-TW" dirty="0" smtClean="0"/>
          </a:p>
          <a:p>
            <a:r>
              <a:rPr lang="zh-TW" altLang="en-US" dirty="0" smtClean="0"/>
              <a:t>鄉村歌手</a:t>
            </a:r>
            <a:endParaRPr lang="en-US" altLang="zh-TW" dirty="0" smtClean="0"/>
          </a:p>
        </p:txBody>
      </p:sp>
      <p:sp>
        <p:nvSpPr>
          <p:cNvPr id="18" name="文字方塊 17"/>
          <p:cNvSpPr txBox="1"/>
          <p:nvPr/>
        </p:nvSpPr>
        <p:spPr>
          <a:xfrm>
            <a:off x="4459398" y="314339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民族歌手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34551" y="3786594"/>
                <a:ext cx="419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51" y="3786594"/>
                <a:ext cx="41928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396569" y="3786594"/>
                <a:ext cx="638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69" y="3786594"/>
                <a:ext cx="63889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4867219" y="3786594"/>
            <a:ext cx="90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...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109923" y="3795886"/>
                <a:ext cx="461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923" y="3795886"/>
                <a:ext cx="46172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>
            <a:endCxn id="18" idx="2"/>
          </p:cNvCxnSpPr>
          <p:nvPr/>
        </p:nvCxnSpPr>
        <p:spPr>
          <a:xfrm flipV="1">
            <a:off x="4396569" y="3512725"/>
            <a:ext cx="638893" cy="403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18" idx="2"/>
          </p:cNvCxnSpPr>
          <p:nvPr/>
        </p:nvCxnSpPr>
        <p:spPr>
          <a:xfrm flipV="1">
            <a:off x="4716016" y="3512725"/>
            <a:ext cx="319446" cy="403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endCxn id="18" idx="2"/>
          </p:cNvCxnSpPr>
          <p:nvPr/>
        </p:nvCxnSpPr>
        <p:spPr>
          <a:xfrm flipH="1" flipV="1">
            <a:off x="5035462" y="3512725"/>
            <a:ext cx="284102" cy="403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5652120" y="3147814"/>
            <a:ext cx="145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民族音樂學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932965" y="3791015"/>
                <a:ext cx="573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65" y="3791015"/>
                <a:ext cx="57381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/>
          <p:cNvSpPr txBox="1"/>
          <p:nvPr/>
        </p:nvSpPr>
        <p:spPr>
          <a:xfrm>
            <a:off x="6403615" y="3791015"/>
            <a:ext cx="90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...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6646319" y="3800307"/>
                <a:ext cx="419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319" y="3800307"/>
                <a:ext cx="41928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>
            <a:endCxn id="34" idx="2"/>
          </p:cNvCxnSpPr>
          <p:nvPr/>
        </p:nvCxnSpPr>
        <p:spPr>
          <a:xfrm flipV="1">
            <a:off x="5832895" y="3517146"/>
            <a:ext cx="547489" cy="3989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endCxn id="34" idx="2"/>
          </p:cNvCxnSpPr>
          <p:nvPr/>
        </p:nvCxnSpPr>
        <p:spPr>
          <a:xfrm flipV="1">
            <a:off x="6219870" y="3517146"/>
            <a:ext cx="160514" cy="3989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endCxn id="34" idx="2"/>
          </p:cNvCxnSpPr>
          <p:nvPr/>
        </p:nvCxnSpPr>
        <p:spPr>
          <a:xfrm flipH="1" flipV="1">
            <a:off x="6380384" y="3517146"/>
            <a:ext cx="423864" cy="4442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5623895" y="3786594"/>
                <a:ext cx="418000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95" y="3786594"/>
                <a:ext cx="418000" cy="391646"/>
              </a:xfrm>
              <a:prstGeom prst="rect">
                <a:avLst/>
              </a:prstGeom>
              <a:blipFill rotWithShape="1"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向右箭號 46"/>
          <p:cNvSpPr/>
          <p:nvPr/>
        </p:nvSpPr>
        <p:spPr>
          <a:xfrm>
            <a:off x="3702503" y="3637401"/>
            <a:ext cx="432048" cy="2787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31" name="圓角矩形 1030"/>
          <p:cNvSpPr/>
          <p:nvPr/>
        </p:nvSpPr>
        <p:spPr>
          <a:xfrm>
            <a:off x="4932040" y="3800307"/>
            <a:ext cx="1574735" cy="37793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9582"/>
            <a:ext cx="4752528" cy="40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5436096" y="4011910"/>
            <a:ext cx="14401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1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classify the short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𝑡𝑒𝑥𝑡</m:t>
                        </m:r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𝑠𝑡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𝐶𝐿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is most similar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𝑠𝑡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>
                            <a:latin typeface="Cambria Math"/>
                            <a:cs typeface="Times New Roman" panose="02020603050405020304" pitchFamily="18" charset="0"/>
                          </a:rPr>
                          <m:t>𝑠𝑡</m:t>
                        </m:r>
                      </m:e>
                      <m:sub>
                        <m:r>
                          <a:rPr lang="en-US" altLang="zh-TW" sz="200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concept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altLang="zh-TW" sz="2000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fr-FR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j = 1, 2,...,M}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78" y="2139702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61703" y="3573596"/>
            <a:ext cx="2626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chemeClr val="bg2">
                    <a:lumMod val="10000"/>
                  </a:schemeClr>
                </a:solidFill>
              </a:rPr>
              <a:t>Beyonce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 music and songs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cxnSp>
        <p:nvCxnSpPr>
          <p:cNvPr id="7" name="直線單箭頭接點 6"/>
          <p:cNvCxnSpPr>
            <a:stCxn id="6" idx="2"/>
            <a:endCxn id="9" idx="0"/>
          </p:cNvCxnSpPr>
          <p:nvPr/>
        </p:nvCxnSpPr>
        <p:spPr>
          <a:xfrm>
            <a:off x="2075044" y="3942928"/>
            <a:ext cx="369324" cy="4290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endCxn id="9" idx="0"/>
          </p:cNvCxnSpPr>
          <p:nvPr/>
        </p:nvCxnSpPr>
        <p:spPr>
          <a:xfrm flipH="1">
            <a:off x="2444368" y="3930724"/>
            <a:ext cx="438581" cy="441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005786" y="437195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音樂學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63100" y="43719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演藝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endCxn id="10" idx="0"/>
          </p:cNvCxnSpPr>
          <p:nvPr/>
        </p:nvCxnSpPr>
        <p:spPr>
          <a:xfrm>
            <a:off x="1286266" y="3880212"/>
            <a:ext cx="0" cy="4917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流程圖: 磁碟 18"/>
          <p:cNvSpPr/>
          <p:nvPr/>
        </p:nvSpPr>
        <p:spPr>
          <a:xfrm>
            <a:off x="3419872" y="3219822"/>
            <a:ext cx="1152128" cy="1375931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672770" y="460311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演藝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783378" y="3650763"/>
            <a:ext cx="4251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C1</a:t>
            </a:r>
          </a:p>
          <a:p>
            <a:r>
              <a:rPr lang="en-US" altLang="zh-TW" dirty="0" smtClean="0"/>
              <a:t>C2</a:t>
            </a:r>
          </a:p>
          <a:p>
            <a:r>
              <a:rPr lang="en-US" altLang="zh-TW" dirty="0" smtClean="0"/>
              <a:t>C3</a:t>
            </a:r>
            <a:endParaRPr lang="zh-TW" altLang="en-US" dirty="0"/>
          </a:p>
        </p:txBody>
      </p:sp>
      <p:sp>
        <p:nvSpPr>
          <p:cNvPr id="22" name="流程圖: 磁碟 21"/>
          <p:cNvSpPr/>
          <p:nvPr/>
        </p:nvSpPr>
        <p:spPr>
          <a:xfrm>
            <a:off x="4716016" y="3219822"/>
            <a:ext cx="1152128" cy="1375931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968914" y="4603110"/>
                <a:ext cx="633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𝐶𝑀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14" y="4603110"/>
                <a:ext cx="63369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5079522" y="3650763"/>
            <a:ext cx="431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C2</a:t>
            </a:r>
          </a:p>
          <a:p>
            <a:r>
              <a:rPr lang="en-US" altLang="zh-TW" dirty="0" smtClean="0"/>
              <a:t>C3</a:t>
            </a:r>
          </a:p>
          <a:p>
            <a:r>
              <a:rPr lang="en-US" altLang="zh-TW" dirty="0" smtClean="0"/>
              <a:t>C4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842743" y="4741282"/>
                <a:ext cx="2326086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altLang="zh-TW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/>
                                <a:cs typeface="Times New Roman" panose="020206030504050203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en-US" altLang="zh-TW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fr-FR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演藝、音樂學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43" y="4741282"/>
                <a:ext cx="2326086" cy="396519"/>
              </a:xfrm>
              <a:prstGeom prst="rect">
                <a:avLst/>
              </a:prstGeom>
              <a:blipFill rotWithShape="1">
                <a:blip r:embed="rId5"/>
                <a:stretch>
                  <a:fillRect t="-7692" r="-1832" b="-18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圓角矩形 17"/>
          <p:cNvSpPr/>
          <p:nvPr/>
        </p:nvSpPr>
        <p:spPr>
          <a:xfrm>
            <a:off x="3783378" y="3942928"/>
            <a:ext cx="425116" cy="6136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5073205" y="3650763"/>
            <a:ext cx="425116" cy="6136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>
            <a:stCxn id="18" idx="3"/>
          </p:cNvCxnSpPr>
          <p:nvPr/>
        </p:nvCxnSpPr>
        <p:spPr>
          <a:xfrm flipV="1">
            <a:off x="4208494" y="3219822"/>
            <a:ext cx="333021" cy="1029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27" idx="1"/>
          </p:cNvCxnSpPr>
          <p:nvPr/>
        </p:nvCxnSpPr>
        <p:spPr>
          <a:xfrm flipH="1" flipV="1">
            <a:off x="4572000" y="3219822"/>
            <a:ext cx="501205" cy="7377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文字方塊 2048"/>
              <p:cNvSpPr txBox="1"/>
              <p:nvPr/>
            </p:nvSpPr>
            <p:spPr>
              <a:xfrm>
                <a:off x="4317716" y="2899896"/>
                <a:ext cx="447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49" name="文字方塊 2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716" y="2899896"/>
                <a:ext cx="44759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Ranking by Similarity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short 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𝑠𝑡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assigned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𝐶𝐿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similarity score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can rank them directly by their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scores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Ranking with Diversity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diversify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short texts by subtopic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Proportionality(PM-2</a:t>
                </a:r>
                <a:r>
                  <a:rPr lang="en-US" altLang="zh-TW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[12]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performance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BocSTC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(Bag-of-Concepts - Short Text Classification)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- Channel-based query recommendation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2" y="2283718"/>
            <a:ext cx="838139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943708" y="408391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Query recommendation </a:t>
            </a:r>
            <a:r>
              <a:rPr lang="en-US" altLang="zh-TW" dirty="0" smtClean="0"/>
              <a:t>for Channel </a:t>
            </a:r>
            <a:r>
              <a:rPr lang="en-US" altLang="zh-TW" dirty="0"/>
              <a:t>Living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403648" y="3723878"/>
            <a:ext cx="59766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2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commonly used channels are selected as 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targeted channels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Movie, Music and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dataset</a:t>
            </a:r>
            <a:endParaRPr lang="en-US" altLang="zh-TW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6,000 documents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titles are used as training data for </a:t>
            </a:r>
            <a:r>
              <a:rPr lang="en-US" altLang="zh-TW" sz="1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BocSTC</a:t>
            </a:r>
            <a:endParaRPr lang="zh-TW" altLang="en-US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147814"/>
            <a:ext cx="4048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  <a:p>
            <a:pPr marL="714375" lvl="1" indent="-257175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841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labeled queries, from which, 200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selected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for verification and 600 for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499742"/>
            <a:ext cx="5429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5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31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771800" y="437195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Performance on query classification 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337667"/>
            <a:ext cx="64865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5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409675"/>
            <a:ext cx="65627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771800" y="437195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Precision performance on each channel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7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manually annotate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20 queries with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Unrelated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but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Uninteresting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and Interesting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1808"/>
            <a:ext cx="5256584" cy="29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644165" y="4794706"/>
            <a:ext cx="385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Diversity performance on each channel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47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 novel framework for short text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and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ranking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measures the semantic similarities between short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texts from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of concepts, so as to avoid surface mismatch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1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6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listening.</a:t>
            </a:r>
            <a:endParaRPr lang="zh-TW" altLang="en-US" sz="6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existing approaches for text classification represent texts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words, namely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Bag-of-Words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text representation results in a very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dimensionality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feature space and frequently suffers from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mismatching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林萬賀\Desktop\depositphotos_19892693-Garbage-bag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572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59632" y="346778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Jeep</a:t>
            </a:r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Honda</a:t>
            </a:r>
            <a:endParaRPr lang="zh-TW" alt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單箭頭接點 6"/>
          <p:cNvCxnSpPr>
            <a:stCxn id="1026" idx="3"/>
            <a:endCxn id="9" idx="1"/>
          </p:cNvCxnSpPr>
          <p:nvPr/>
        </p:nvCxnSpPr>
        <p:spPr>
          <a:xfrm>
            <a:off x="3131840" y="3507854"/>
            <a:ext cx="20882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林萬賀\Desktop\depositphotos_19892693-Garbage-bag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5572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5580112" y="343584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Goal: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using “</a:t>
            </a:r>
            <a:r>
              <a:rPr lang="en-US" altLang="zh-TW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Bag-of-Concepts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 in short text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representation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aiming to avoid the surface mismatching and handle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synonym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 polysemy problem</a:t>
            </a:r>
            <a:endParaRPr lang="zh-TW" altLang="en-US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>
                <a:solidFill>
                  <a:schemeClr val="bg2">
                    <a:lumMod val="10000"/>
                  </a:schemeClr>
                </a:solidFill>
              </a:rPr>
              <a:t>5</a:t>
            </a:fld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59632" y="451596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 of words</a:t>
            </a:r>
            <a:endParaRPr lang="zh-TW" alt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08104" y="45159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 of concepts</a:t>
            </a:r>
            <a:endParaRPr lang="zh-TW" alt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Goal: 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Short text classification is based on “Bag-of-Concepts”</a:t>
            </a:r>
            <a:endParaRPr lang="zh-TW" alt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2972441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Beyonce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named People’s most beautiful woman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3363838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Lady Gaga Responds to Concert Band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012160" y="2837717"/>
            <a:ext cx="1296144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</a:t>
            </a:r>
          </a:p>
        </p:txBody>
      </p:sp>
      <p:cxnSp>
        <p:nvCxnSpPr>
          <p:cNvPr id="15" name="直線單箭頭接點 14"/>
          <p:cNvCxnSpPr>
            <a:endCxn id="10" idx="2"/>
          </p:cNvCxnSpPr>
          <p:nvPr/>
        </p:nvCxnSpPr>
        <p:spPr>
          <a:xfrm>
            <a:off x="5148064" y="3204144"/>
            <a:ext cx="864096" cy="1376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8" idx="3"/>
            <a:endCxn id="10" idx="2"/>
          </p:cNvCxnSpPr>
          <p:nvPr/>
        </p:nvCxnSpPr>
        <p:spPr>
          <a:xfrm flipV="1">
            <a:off x="5134156" y="3341773"/>
            <a:ext cx="878004" cy="2067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7328098" y="3388809"/>
            <a:ext cx="62827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9144000" y="4515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文字方塊 1023"/>
          <p:cNvSpPr txBox="1"/>
          <p:nvPr/>
        </p:nvSpPr>
        <p:spPr>
          <a:xfrm>
            <a:off x="7956376" y="32041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9582"/>
            <a:ext cx="4752528" cy="40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9582"/>
            <a:ext cx="4752528" cy="40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2699792" y="2211710"/>
            <a:ext cx="12961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1B10"/>
      </a:hlink>
      <a:folHlink>
        <a:srgbClr val="1D1B1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4954</TotalTime>
  <Words>1504</Words>
  <Application>Microsoft Office PowerPoint</Application>
  <PresentationFormat>如螢幕大小 (16:9)</PresentationFormat>
  <Paragraphs>280</Paragraphs>
  <Slides>36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Office 佈景主題</vt:lpstr>
      <vt:lpstr>Concept-based Short Text Classification and Ranking</vt:lpstr>
      <vt:lpstr>Outline</vt:lpstr>
      <vt:lpstr>Outline</vt:lpstr>
      <vt:lpstr>Introduction</vt:lpstr>
      <vt:lpstr>Introduction</vt:lpstr>
      <vt:lpstr>Introduction</vt:lpstr>
      <vt:lpstr>Outline</vt:lpstr>
      <vt:lpstr>Framework</vt:lpstr>
      <vt:lpstr>Framework</vt:lpstr>
      <vt:lpstr>Entity Recognition</vt:lpstr>
      <vt:lpstr>Candidates Generation</vt:lpstr>
      <vt:lpstr>Concept Weighting</vt:lpstr>
      <vt:lpstr>Typicality</vt:lpstr>
      <vt:lpstr>Typicality</vt:lpstr>
      <vt:lpstr>Framework</vt:lpstr>
      <vt:lpstr>Short Text Conceptualization</vt:lpstr>
      <vt:lpstr>Short Text Conceptualization</vt:lpstr>
      <vt:lpstr>Sense Detection</vt:lpstr>
      <vt:lpstr>Sense Detection</vt:lpstr>
      <vt:lpstr>Disambiguation</vt:lpstr>
      <vt:lpstr>Disambiguation</vt:lpstr>
      <vt:lpstr>Disambiguation</vt:lpstr>
      <vt:lpstr>Disambiguation</vt:lpstr>
      <vt:lpstr>Framework</vt:lpstr>
      <vt:lpstr>Classification</vt:lpstr>
      <vt:lpstr>Ranking</vt:lpstr>
      <vt:lpstr>Outline</vt:lpstr>
      <vt:lpstr>Experiment</vt:lpstr>
      <vt:lpstr>Experiment</vt:lpstr>
      <vt:lpstr>Experiment</vt:lpstr>
      <vt:lpstr>Experiment</vt:lpstr>
      <vt:lpstr>Experiment</vt:lpstr>
      <vt:lpstr>Experiment</vt:lpstr>
      <vt:lpstr>Outline</vt:lpstr>
      <vt:lpstr>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Facet Search to the General Web</dc:title>
  <dc:creator>林萬賀</dc:creator>
  <cp:lastModifiedBy>林萬賀</cp:lastModifiedBy>
  <cp:revision>603</cp:revision>
  <dcterms:created xsi:type="dcterms:W3CDTF">2014-11-25T14:04:58Z</dcterms:created>
  <dcterms:modified xsi:type="dcterms:W3CDTF">2015-11-23T08:20:17Z</dcterms:modified>
</cp:coreProperties>
</file>